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5" r:id="rId10"/>
    <p:sldId id="266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556792"/>
            <a:ext cx="7851648" cy="1828800"/>
          </a:xfrm>
        </p:spPr>
        <p:txBody>
          <a:bodyPr/>
          <a:lstStyle/>
          <a:p>
            <a:r>
              <a:rPr lang="ru-RU" dirty="0" smtClean="0"/>
              <a:t>Профилактика </a:t>
            </a:r>
            <a:r>
              <a:rPr lang="ru-RU" dirty="0" err="1" smtClean="0"/>
              <a:t>буллинга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437112"/>
            <a:ext cx="7854696" cy="1752600"/>
          </a:xfrm>
        </p:spPr>
        <p:txBody>
          <a:bodyPr/>
          <a:lstStyle/>
          <a:p>
            <a:r>
              <a:rPr lang="ru-RU" dirty="0" smtClean="0"/>
              <a:t>Выполнила: </a:t>
            </a:r>
            <a:r>
              <a:rPr lang="ru-RU" dirty="0" err="1" smtClean="0"/>
              <a:t>Зенчикова</a:t>
            </a:r>
            <a:r>
              <a:rPr lang="ru-RU" dirty="0" smtClean="0"/>
              <a:t> В.М.</a:t>
            </a:r>
          </a:p>
          <a:p>
            <a:r>
              <a:rPr lang="ru-RU" dirty="0" smtClean="0"/>
              <a:t>Согласовано</a:t>
            </a:r>
            <a:r>
              <a:rPr lang="ru-RU" dirty="0" smtClean="0"/>
              <a:t>: Г.Н. </a:t>
            </a:r>
            <a:r>
              <a:rPr lang="ru-RU" dirty="0" err="1" smtClean="0"/>
              <a:t>Бобылева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А еще нужно: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6084168" cy="475252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Отыскать себе друга, среди товарищей по команде, а еще лучше несколько настоящий друзей.</a:t>
            </a:r>
          </a:p>
          <a:p>
            <a:r>
              <a:rPr lang="ru-RU" dirty="0" smtClean="0"/>
              <a:t>Найти общий язык с каждым товарищем по команде.</a:t>
            </a:r>
          </a:p>
          <a:p>
            <a:r>
              <a:rPr lang="ru-RU" dirty="0" smtClean="0"/>
              <a:t>Научиться уважать мнение своих товарищей.</a:t>
            </a:r>
          </a:p>
          <a:p>
            <a:r>
              <a:rPr lang="ru-RU" dirty="0" smtClean="0"/>
              <a:t>Не пытаться всегда побеждать в своих спорах с ровесниками.</a:t>
            </a:r>
          </a:p>
          <a:p>
            <a:r>
              <a:rPr lang="ru-RU" dirty="0" smtClean="0"/>
              <a:t>Научиться проигрывать и уступать, если он, в самом деле, не прав.</a:t>
            </a:r>
          </a:p>
          <a:p>
            <a:endParaRPr lang="ru-RU" dirty="0"/>
          </a:p>
        </p:txBody>
      </p:sp>
      <p:pic>
        <p:nvPicPr>
          <p:cNvPr id="1032" name="Picture 8" descr="https://grizly.club/uploads/posts/2023-02/1676014920_grizly-club-p-klipart-zdorovatsya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908720"/>
            <a:ext cx="2016224" cy="2219864"/>
          </a:xfrm>
          <a:prstGeom prst="rect">
            <a:avLst/>
          </a:prstGeom>
          <a:noFill/>
        </p:spPr>
      </p:pic>
      <p:pic>
        <p:nvPicPr>
          <p:cNvPr id="1034" name="Picture 10" descr="https://image.shutterstock.com/image-vector/childhood-adorable-school-students-happy-260nw-1457202674.jpg"/>
          <p:cNvPicPr>
            <a:picLocks noChangeAspect="1" noChangeArrowheads="1"/>
          </p:cNvPicPr>
          <p:nvPr/>
        </p:nvPicPr>
        <p:blipFill>
          <a:blip r:embed="rId3" cstate="print"/>
          <a:srcRect b="8201"/>
          <a:stretch>
            <a:fillRect/>
          </a:stretch>
        </p:blipFill>
        <p:spPr bwMode="auto">
          <a:xfrm>
            <a:off x="6156176" y="3356992"/>
            <a:ext cx="2664296" cy="3292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5616624"/>
          </a:xfrm>
        </p:spPr>
        <p:txBody>
          <a:bodyPr>
            <a:noAutofit/>
          </a:bodyPr>
          <a:lstStyle/>
          <a:p>
            <a:pPr algn="ctr"/>
            <a:r>
              <a:rPr lang="ru-RU" sz="5500" b="1" i="1" dirty="0" smtClean="0"/>
              <a:t>Помни золотое правило:</a:t>
            </a:r>
            <a:br>
              <a:rPr lang="ru-RU" sz="5500" b="1" i="1" dirty="0" smtClean="0"/>
            </a:br>
            <a:r>
              <a:rPr lang="ru-RU" sz="5500" b="1" i="1" dirty="0" smtClean="0"/>
              <a:t>«Относись к людям так, </a:t>
            </a:r>
            <a:br>
              <a:rPr lang="ru-RU" sz="5500" b="1" i="1" dirty="0" smtClean="0"/>
            </a:br>
            <a:r>
              <a:rPr lang="ru-RU" sz="5500" b="1" i="1" dirty="0" smtClean="0"/>
              <a:t>как хочешь, </a:t>
            </a:r>
            <a:br>
              <a:rPr lang="ru-RU" sz="5500" b="1" i="1" dirty="0" smtClean="0"/>
            </a:br>
            <a:r>
              <a:rPr lang="ru-RU" sz="5500" b="1" i="1" dirty="0" smtClean="0"/>
              <a:t>чтобы относились </a:t>
            </a:r>
            <a:br>
              <a:rPr lang="ru-RU" sz="5500" b="1" i="1" dirty="0" smtClean="0"/>
            </a:br>
            <a:r>
              <a:rPr lang="ru-RU" sz="5500" b="1" i="1" dirty="0" smtClean="0"/>
              <a:t>к тебе»</a:t>
            </a:r>
            <a:endParaRPr lang="ru-RU" sz="5500" b="1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91683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err="1" smtClean="0"/>
              <a:t>Буллинг</a:t>
            </a:r>
            <a:r>
              <a:rPr lang="ru-RU" sz="3200" dirty="0" smtClean="0"/>
              <a:t> – это запугивание, унижение, травля, психологический и/или физический террор, направленный на то, чтобы вызывать у другого страх и тем самым подчинить его себе.</a:t>
            </a:r>
            <a:endParaRPr lang="ru-RU" sz="3200" dirty="0"/>
          </a:p>
        </p:txBody>
      </p:sp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3140968"/>
            <a:ext cx="7056784" cy="352839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Жертвы </a:t>
            </a:r>
            <a:r>
              <a:rPr lang="ru-RU" dirty="0" err="1" smtClean="0"/>
              <a:t>буллинга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772816"/>
            <a:ext cx="4258816" cy="4389120"/>
          </a:xfrm>
        </p:spPr>
        <p:txBody>
          <a:bodyPr>
            <a:noAutofit/>
          </a:bodyPr>
          <a:lstStyle/>
          <a:p>
            <a:r>
              <a:rPr lang="ru-RU" sz="2400" dirty="0" smtClean="0"/>
              <a:t>Чувствительные, застенчивые, замкнутые, очень эмоциональные, но эмоции не выплескивают, а переживают внутренне.</a:t>
            </a:r>
          </a:p>
          <a:p>
            <a:r>
              <a:rPr lang="ru-RU" sz="2400" dirty="0" smtClean="0"/>
              <a:t>Часто тревожные, имеющие заниженную самооценку.</a:t>
            </a:r>
          </a:p>
          <a:p>
            <a:r>
              <a:rPr lang="ru-RU" sz="2400" dirty="0" smtClean="0"/>
              <a:t>Часто не имеют ни одного друга, успешнее общаются со взрослыми, чем со сверстниками.</a:t>
            </a:r>
            <a:endParaRPr lang="ru-RU" sz="2400" dirty="0"/>
          </a:p>
        </p:txBody>
      </p:sp>
      <p:pic>
        <p:nvPicPr>
          <p:cNvPr id="4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1916832"/>
            <a:ext cx="4499992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Типы </a:t>
            </a:r>
            <a:r>
              <a:rPr lang="ru-RU" dirty="0" err="1" smtClean="0"/>
              <a:t>буллинга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772816"/>
            <a:ext cx="8229600" cy="438912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Физическая агрессия</a:t>
            </a:r>
          </a:p>
          <a:p>
            <a:r>
              <a:rPr lang="ru-RU" sz="3600" dirty="0" smtClean="0"/>
              <a:t>Словесный </a:t>
            </a:r>
            <a:r>
              <a:rPr lang="ru-RU" sz="3600" dirty="0" err="1" smtClean="0"/>
              <a:t>буллинг</a:t>
            </a:r>
            <a:endParaRPr lang="ru-RU" sz="3600" dirty="0" smtClean="0"/>
          </a:p>
          <a:p>
            <a:r>
              <a:rPr lang="ru-RU" sz="3600" dirty="0" smtClean="0"/>
              <a:t>Запугивание</a:t>
            </a:r>
          </a:p>
          <a:p>
            <a:r>
              <a:rPr lang="ru-RU" sz="3600" dirty="0" smtClean="0"/>
              <a:t>Изоляция</a:t>
            </a:r>
          </a:p>
          <a:p>
            <a:r>
              <a:rPr lang="ru-RU" sz="3600" dirty="0" smtClean="0"/>
              <a:t>Вымогательство</a:t>
            </a:r>
          </a:p>
          <a:p>
            <a:r>
              <a:rPr lang="ru-RU" sz="3600" dirty="0" smtClean="0"/>
              <a:t>Повреждение имущества</a:t>
            </a:r>
            <a:endParaRPr lang="ru-RU" sz="3600" dirty="0"/>
          </a:p>
        </p:txBody>
      </p:sp>
      <p:pic>
        <p:nvPicPr>
          <p:cNvPr id="15362" name="Picture 2" descr="https://sch10.edus.by/files/01657/obj/140/41863/ico/traders-laughing-at-other-trad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026274" y="1772816"/>
            <a:ext cx="3585260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4" name="AutoShape 4" descr="https://thumbor.newswave.ru/hoepOB5iceWE_6sJGpcGGNN16aI=/fit-in/1200x0/filters:quality(80)/https:/vtruda.ru/media/cache/2022/02/24/bulling-f367eaa10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https://thumbor.newswave.ru/hoepOB5iceWE_6sJGpcGGNN16aI=/fit-in/1200x0/filters:quality(80)/https:/vtruda.ru/media/cache/2022/02/24/bulling-f367eaa10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https://thumbor.newswave.ru/hoepOB5iceWE_6sJGpcGGNN16aI=/fit-in/1200x0/filters:quality(80)/https:/vtruda.ru/media/cache/2022/02/24/bulling-f367eaa10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70" name="Picture 10" descr="https://matuk-irina.com/wp-content/uploads/2021/02/vector-child-bully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5" y="4163483"/>
            <a:ext cx="3849310" cy="26945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68728"/>
          </a:xfrm>
        </p:spPr>
        <p:txBody>
          <a:bodyPr>
            <a:noAutofit/>
          </a:bodyPr>
          <a:lstStyle/>
          <a:p>
            <a:pPr algn="ctr"/>
            <a:r>
              <a:rPr lang="ru-RU" sz="3900" dirty="0" smtClean="0"/>
              <a:t>Наиболее часто жертвами </a:t>
            </a:r>
            <a:r>
              <a:rPr lang="ru-RU" sz="3900" dirty="0" err="1" smtClean="0"/>
              <a:t>буллинга</a:t>
            </a:r>
            <a:r>
              <a:rPr lang="ru-RU" sz="3900" dirty="0" smtClean="0"/>
              <a:t> становятся дети, имеющие:</a:t>
            </a:r>
            <a:endParaRPr lang="ru-RU" sz="39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016" y="1772816"/>
            <a:ext cx="9145016" cy="4389120"/>
          </a:xfrm>
        </p:spPr>
        <p:txBody>
          <a:bodyPr>
            <a:normAutofit/>
          </a:bodyPr>
          <a:lstStyle/>
          <a:p>
            <a:r>
              <a:rPr lang="ru-RU" sz="2200" b="1" i="1" dirty="0" smtClean="0">
                <a:solidFill>
                  <a:schemeClr val="tx2"/>
                </a:solidFill>
              </a:rPr>
              <a:t>Особенности поведения </a:t>
            </a:r>
            <a:r>
              <a:rPr lang="ru-RU" sz="2200" dirty="0" smtClean="0"/>
              <a:t>– замкнутые, чувствительные, застенчивые, тревожные дети или дети с импульсивным поведением, не уверены в себе, несчастны и имеют низкое самоуважение.</a:t>
            </a:r>
          </a:p>
          <a:p>
            <a:r>
              <a:rPr lang="ru-RU" sz="2200" b="1" i="1" dirty="0" smtClean="0">
                <a:solidFill>
                  <a:schemeClr val="tx2"/>
                </a:solidFill>
              </a:rPr>
              <a:t>Особенности внешности </a:t>
            </a:r>
            <a:r>
              <a:rPr lang="ru-RU" sz="2200" dirty="0" smtClean="0"/>
              <a:t>– рыжие волосы, веснушки, оттопыренные уши, кривые ноги, особая форма головы, вес тела (полнота или худоба) и т.д..</a:t>
            </a:r>
          </a:p>
          <a:p>
            <a:r>
              <a:rPr lang="ru-RU" sz="2200" b="1" i="1" dirty="0" smtClean="0">
                <a:solidFill>
                  <a:schemeClr val="tx2"/>
                </a:solidFill>
              </a:rPr>
              <a:t>Неразвитые социальные навыки </a:t>
            </a:r>
            <a:r>
              <a:rPr lang="ru-RU" sz="2200" dirty="0" smtClean="0"/>
              <a:t>– часто не имеют ни одного близкого друга и успешнее общаются со взрослыми нежели со сверстниками.</a:t>
            </a: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4941168"/>
            <a:ext cx="3775491" cy="191683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300" dirty="0" smtClean="0"/>
              <a:t>Последствия для жертвы </a:t>
            </a:r>
            <a:r>
              <a:rPr lang="ru-RU" sz="4300" dirty="0" err="1" smtClean="0"/>
              <a:t>буллинга</a:t>
            </a:r>
            <a:endParaRPr lang="ru-RU" sz="43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6372200" cy="4983832"/>
          </a:xfrm>
        </p:spPr>
        <p:txBody>
          <a:bodyPr>
            <a:normAutofit/>
          </a:bodyPr>
          <a:lstStyle/>
          <a:p>
            <a:r>
              <a:rPr lang="ru-RU" sz="2200" b="1" i="1" dirty="0" smtClean="0">
                <a:solidFill>
                  <a:schemeClr val="tx2"/>
                </a:solidFill>
              </a:rPr>
              <a:t>Расстройство психики. </a:t>
            </a:r>
            <a:r>
              <a:rPr lang="ru-RU" sz="2200" dirty="0" smtClean="0"/>
              <a:t>Даже единичный случай </a:t>
            </a:r>
            <a:r>
              <a:rPr lang="ru-RU" sz="2200" dirty="0" err="1" smtClean="0"/>
              <a:t>буллинга</a:t>
            </a:r>
            <a:r>
              <a:rPr lang="ru-RU" sz="2200" dirty="0" smtClean="0"/>
              <a:t> оставляет глубокий эмоциональный шрам, требующий социальной работы психолога.</a:t>
            </a:r>
          </a:p>
          <a:p>
            <a:r>
              <a:rPr lang="ru-RU" sz="2200" b="1" i="1" dirty="0" smtClean="0">
                <a:solidFill>
                  <a:schemeClr val="tx2"/>
                </a:solidFill>
              </a:rPr>
              <a:t>Сложности во взаимоотношениях. </a:t>
            </a:r>
            <a:r>
              <a:rPr lang="ru-RU" sz="2200" dirty="0" smtClean="0"/>
              <a:t>В большинстве случае остаются одинокими на всю жизнь. Больше общаются в социальных сетях, чем в реальном мире.</a:t>
            </a:r>
          </a:p>
          <a:p>
            <a:r>
              <a:rPr lang="ru-RU" sz="2200" b="1" i="1" dirty="0" smtClean="0">
                <a:solidFill>
                  <a:schemeClr val="tx2"/>
                </a:solidFill>
              </a:rPr>
              <a:t>Болезни. </a:t>
            </a:r>
            <a:r>
              <a:rPr lang="ru-RU" sz="2200" dirty="0" smtClean="0"/>
              <a:t>Близким результатом </a:t>
            </a:r>
            <a:r>
              <a:rPr lang="ru-RU" sz="2200" dirty="0" err="1" smtClean="0"/>
              <a:t>буллинга</a:t>
            </a:r>
            <a:r>
              <a:rPr lang="ru-RU" sz="2200" dirty="0" smtClean="0"/>
              <a:t> очень часто бывают физические недомогания. Возможны расстройства сна и перерастание травмы в </a:t>
            </a:r>
            <a:r>
              <a:rPr lang="ru-RU" sz="2200" dirty="0" err="1" smtClean="0"/>
              <a:t>психосоматику</a:t>
            </a:r>
            <a:r>
              <a:rPr lang="ru-RU" sz="2200" dirty="0" smtClean="0"/>
              <a:t>. Болевой синдром уходит только после работы психолога.</a:t>
            </a:r>
            <a:endParaRPr lang="ru-RU" sz="2200" b="1" i="1" dirty="0"/>
          </a:p>
        </p:txBody>
      </p:sp>
      <p:sp>
        <p:nvSpPr>
          <p:cNvPr id="29698" name="AutoShape 2" descr="https://psy-files.ru/wp-content/uploads/0/0/0/00028845d58e05e9bbc6d28ad7d8334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0" name="Picture 4" descr="https://saratov-dens.ru/wp-content/uploads/2023/02/2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228184" y="4653136"/>
            <a:ext cx="2710204" cy="198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2" name="Picture 6" descr="https://detkino.ru/info/files/node_images/angry_boy_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156176" y="1700808"/>
            <a:ext cx="2762352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5300" b="1" dirty="0" smtClean="0"/>
              <a:t>Это должен знать каждый!</a:t>
            </a:r>
            <a:endParaRPr lang="ru-RU" sz="53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17440"/>
            <a:ext cx="5652120" cy="4563888"/>
          </a:xfrm>
        </p:spPr>
        <p:txBody>
          <a:bodyPr>
            <a:normAutofit lnSpcReduction="10000"/>
          </a:bodyPr>
          <a:lstStyle/>
          <a:p>
            <a:r>
              <a:rPr lang="ru-RU" sz="2500" dirty="0" smtClean="0"/>
              <a:t>Применение физического насилия уголовно наказуемо!</a:t>
            </a:r>
          </a:p>
          <a:p>
            <a:r>
              <a:rPr lang="ru-RU" sz="2500" dirty="0" smtClean="0"/>
              <a:t>Оскорбления несовершеннолетнего ребенка другим несовершеннолетним ребенком влечет наказания по Статье 5.61 Административного кодекса РФ, которая </a:t>
            </a:r>
            <a:r>
              <a:rPr lang="ru-RU" sz="2500" dirty="0" smtClean="0"/>
              <a:t>предусматривает </a:t>
            </a:r>
            <a:r>
              <a:rPr lang="ru-RU" sz="2500" b="1" dirty="0" smtClean="0">
                <a:solidFill>
                  <a:srgbClr val="FF0000"/>
                </a:solidFill>
              </a:rPr>
              <a:t>штраф</a:t>
            </a:r>
            <a:r>
              <a:rPr lang="ru-RU" sz="2500" dirty="0" smtClean="0"/>
              <a:t> в размере от </a:t>
            </a:r>
            <a:r>
              <a:rPr lang="en-US" sz="2500" b="1" dirty="0" smtClean="0">
                <a:solidFill>
                  <a:srgbClr val="FF0000"/>
                </a:solidFill>
              </a:rPr>
              <a:t>5</a:t>
            </a:r>
            <a:r>
              <a:rPr lang="ru-RU" sz="2500" b="1" dirty="0" smtClean="0">
                <a:solidFill>
                  <a:srgbClr val="FF0000"/>
                </a:solidFill>
              </a:rPr>
              <a:t> </a:t>
            </a:r>
            <a:r>
              <a:rPr lang="en-US" sz="2500" b="1" dirty="0" smtClean="0">
                <a:solidFill>
                  <a:srgbClr val="FF0000"/>
                </a:solidFill>
              </a:rPr>
              <a:t>000</a:t>
            </a:r>
            <a:r>
              <a:rPr lang="ru-RU" sz="2500" b="1" dirty="0" smtClean="0">
                <a:solidFill>
                  <a:srgbClr val="FF0000"/>
                </a:solidFill>
              </a:rPr>
              <a:t> </a:t>
            </a:r>
            <a:r>
              <a:rPr lang="ru-RU" sz="2500" b="1" dirty="0" smtClean="0">
                <a:solidFill>
                  <a:srgbClr val="FF0000"/>
                </a:solidFill>
              </a:rPr>
              <a:t>до </a:t>
            </a:r>
            <a:r>
              <a:rPr lang="en-US" sz="2500" b="1" dirty="0" smtClean="0">
                <a:solidFill>
                  <a:srgbClr val="FF0000"/>
                </a:solidFill>
              </a:rPr>
              <a:t>10</a:t>
            </a:r>
            <a:r>
              <a:rPr lang="ru-RU" sz="2500" b="1" dirty="0" smtClean="0">
                <a:solidFill>
                  <a:srgbClr val="FF0000"/>
                </a:solidFill>
              </a:rPr>
              <a:t> 000 </a:t>
            </a:r>
            <a:r>
              <a:rPr lang="ru-RU" sz="2500" dirty="0" smtClean="0"/>
              <a:t>тыс.рублей!</a:t>
            </a:r>
          </a:p>
          <a:p>
            <a:r>
              <a:rPr lang="ru-RU" sz="2500" dirty="0" smtClean="0"/>
              <a:t>Уголовная ответственность наступает с </a:t>
            </a:r>
            <a:r>
              <a:rPr lang="ru-RU" sz="2500" b="1" dirty="0" smtClean="0">
                <a:solidFill>
                  <a:srgbClr val="FF0000"/>
                </a:solidFill>
              </a:rPr>
              <a:t>14 лет</a:t>
            </a:r>
            <a:r>
              <a:rPr lang="ru-RU" sz="2500" dirty="0" smtClean="0"/>
              <a:t>!</a:t>
            </a:r>
            <a:endParaRPr lang="ru-RU" sz="2500" dirty="0"/>
          </a:p>
        </p:txBody>
      </p:sp>
      <p:pic>
        <p:nvPicPr>
          <p:cNvPr id="31748" name="Picture 4" descr="https://xn----7sbeheoocgbh8babwfw8a.xn--p1ai/img/items/28751.jpg"/>
          <p:cNvPicPr>
            <a:picLocks noChangeAspect="1" noChangeArrowheads="1"/>
          </p:cNvPicPr>
          <p:nvPr/>
        </p:nvPicPr>
        <p:blipFill>
          <a:blip r:embed="rId2" cstate="print"/>
          <a:srcRect l="8512" t="5108" r="3815" b="6794"/>
          <a:stretch>
            <a:fillRect/>
          </a:stretch>
        </p:blipFill>
        <p:spPr bwMode="auto">
          <a:xfrm>
            <a:off x="5955780" y="1772816"/>
            <a:ext cx="3044203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50" name="Picture 6" descr="https://pandia.ru/text/85/379/images/img3_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9854" y="4365104"/>
            <a:ext cx="2924633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20688"/>
            <a:ext cx="6228184" cy="584792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Самое суровое наказание в соответствии </a:t>
            </a:r>
            <a:r>
              <a:rPr lang="ru-RU" dirty="0" smtClean="0"/>
              <a:t>с </a:t>
            </a:r>
            <a:r>
              <a:rPr lang="ru-RU" dirty="0" smtClean="0"/>
              <a:t>УК РФ установлено </a:t>
            </a:r>
            <a:r>
              <a:rPr lang="ru-RU" dirty="0" smtClean="0"/>
              <a:t>-  </a:t>
            </a:r>
            <a:r>
              <a:rPr lang="ru-RU" dirty="0" smtClean="0"/>
              <a:t>доведение лица до самоубийства или до покушения на самоубийство путем угроз, жестокого обращения или систематического унижения человеческого достоинства потерпевшего.</a:t>
            </a:r>
          </a:p>
          <a:p>
            <a:r>
              <a:rPr lang="ru-RU" dirty="0" smtClean="0"/>
              <a:t>Такое деяние, если совершено в отношении несовершеннолетнего, или в информационно-телекоммуникационных сетях (включая сеть "Интернет") наказывается </a:t>
            </a:r>
            <a:r>
              <a:rPr lang="ru-RU" b="1" dirty="0" smtClean="0">
                <a:solidFill>
                  <a:srgbClr val="FF0000"/>
                </a:solidFill>
              </a:rPr>
              <a:t>лишением свободы на срок от </a:t>
            </a:r>
            <a:r>
              <a:rPr lang="ru-RU" b="1" dirty="0" smtClean="0">
                <a:solidFill>
                  <a:srgbClr val="FF0000"/>
                </a:solidFill>
              </a:rPr>
              <a:t> 8 </a:t>
            </a:r>
            <a:r>
              <a:rPr lang="ru-RU" b="1" dirty="0" smtClean="0">
                <a:solidFill>
                  <a:srgbClr val="FF0000"/>
                </a:solidFill>
              </a:rPr>
              <a:t>до </a:t>
            </a:r>
            <a:r>
              <a:rPr lang="ru-RU" b="1" dirty="0" smtClean="0">
                <a:solidFill>
                  <a:srgbClr val="FF0000"/>
                </a:solidFill>
              </a:rPr>
              <a:t>15  </a:t>
            </a:r>
            <a:r>
              <a:rPr lang="ru-RU" b="1" dirty="0" smtClean="0">
                <a:solidFill>
                  <a:srgbClr val="FF0000"/>
                </a:solidFill>
              </a:rPr>
              <a:t>лет</a:t>
            </a:r>
            <a:r>
              <a:rPr lang="ru-RU" b="1" dirty="0" smtClean="0"/>
              <a:t>.</a:t>
            </a:r>
          </a:p>
          <a:p>
            <a:r>
              <a:rPr lang="ru-RU" dirty="0" smtClean="0"/>
              <a:t>Уголовной ответственности за совершение такого деяния подлежит ответственности </a:t>
            </a:r>
            <a:r>
              <a:rPr lang="ru-RU" dirty="0" smtClean="0"/>
              <a:t>16-летний </a:t>
            </a:r>
            <a:r>
              <a:rPr lang="ru-RU" dirty="0" smtClean="0"/>
              <a:t>злоумышленник.</a:t>
            </a:r>
            <a:endParaRPr lang="en-US" dirty="0" smtClean="0"/>
          </a:p>
          <a:p>
            <a:r>
              <a:rPr lang="ru-RU" dirty="0" smtClean="0"/>
              <a:t>Так, в силу ч. 1 ст. 5.35 </a:t>
            </a:r>
            <a:r>
              <a:rPr lang="ru-RU" dirty="0" err="1" smtClean="0"/>
              <a:t>КоАП</a:t>
            </a:r>
            <a:r>
              <a:rPr lang="ru-RU" dirty="0" smtClean="0"/>
              <a:t> РФ нерадивый родитель может понести наказание в виде штрафа в размере от </a:t>
            </a:r>
            <a:r>
              <a:rPr lang="ru-RU" sz="2800" b="1" dirty="0" smtClean="0">
                <a:solidFill>
                  <a:srgbClr val="FF0000"/>
                </a:solidFill>
              </a:rPr>
              <a:t>100 000 </a:t>
            </a:r>
            <a:r>
              <a:rPr lang="ru-RU" dirty="0" smtClean="0"/>
              <a:t>до </a:t>
            </a:r>
            <a:r>
              <a:rPr lang="ru-RU" sz="2800" b="1" dirty="0" smtClean="0">
                <a:solidFill>
                  <a:srgbClr val="FF0000"/>
                </a:solidFill>
              </a:rPr>
              <a:t>500 000 </a:t>
            </a:r>
            <a:r>
              <a:rPr lang="ru-RU" dirty="0" smtClean="0"/>
              <a:t>рублей.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4" descr="https://xn----7sbeheoocgbh8babwfw8a.xn--p1ai/img/items/28751.jpg"/>
          <p:cNvPicPr>
            <a:picLocks noChangeAspect="1" noChangeArrowheads="1"/>
          </p:cNvPicPr>
          <p:nvPr/>
        </p:nvPicPr>
        <p:blipFill>
          <a:blip r:embed="rId2" cstate="print"/>
          <a:srcRect l="8512" t="5108" r="3815" b="6794"/>
          <a:stretch>
            <a:fillRect/>
          </a:stretch>
        </p:blipFill>
        <p:spPr bwMode="auto">
          <a:xfrm>
            <a:off x="6156176" y="1268760"/>
            <a:ext cx="2736304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s://avatars.mds.yandex.net/i?id=e18ebfaed71f8d5ddcbceba5dcc74d93_l-5220726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221088"/>
            <a:ext cx="2784309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Профилактика </a:t>
            </a:r>
            <a:r>
              <a:rPr lang="ru-RU" dirty="0" err="1" smtClean="0"/>
              <a:t>буллинга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6336704" cy="5373216"/>
          </a:xfrm>
        </p:spPr>
        <p:txBody>
          <a:bodyPr>
            <a:normAutofit fontScale="92500"/>
          </a:bodyPr>
          <a:lstStyle/>
          <a:p>
            <a:r>
              <a:rPr lang="ru-RU" sz="2200" dirty="0" smtClean="0"/>
              <a:t>Глядя в зеркало научитесь спокойно и уверенно говорить «нет» или «оставь меня в покое». Таким образом, «агрессор» ищущий в «жертве» признаки слабости, получает решительный отбор.</a:t>
            </a:r>
          </a:p>
          <a:p>
            <a:r>
              <a:rPr lang="ru-RU" sz="2200" dirty="0" smtClean="0"/>
              <a:t>Научитесь ходить, держа себя прямо, уверенно, решительно, вместо того, чтобы передвигаться ссутулившись, боязливо озираясь и т.п.</a:t>
            </a:r>
          </a:p>
          <a:p>
            <a:r>
              <a:rPr lang="ru-RU" sz="2200" dirty="0" smtClean="0"/>
              <a:t>Используйте юмор. Отвечать на агрессию при помощи шуток, смешных стишков, анекдотов. Очень трудно обидеть человека, который не хочет принимать издевательства всерьез.</a:t>
            </a:r>
          </a:p>
          <a:p>
            <a:r>
              <a:rPr lang="ru-RU" sz="2200" dirty="0" smtClean="0"/>
              <a:t>Избавляйтесь от плохих привычек, являющихся причиной </a:t>
            </a:r>
            <a:r>
              <a:rPr lang="ru-RU" sz="2200" dirty="0" err="1" smtClean="0"/>
              <a:t>буллинга</a:t>
            </a:r>
            <a:r>
              <a:rPr lang="ru-RU" sz="2200" dirty="0" smtClean="0"/>
              <a:t> (например, привычке ковыряться в носу, ябедничать, скидывать с парты вещи других детей и т.п.).</a:t>
            </a:r>
          </a:p>
          <a:p>
            <a:endParaRPr lang="ru-RU" sz="2200" dirty="0" smtClean="0"/>
          </a:p>
          <a:p>
            <a:endParaRPr lang="ru-RU" sz="2200" dirty="0"/>
          </a:p>
        </p:txBody>
      </p:sp>
      <p:pic>
        <p:nvPicPr>
          <p:cNvPr id="4" name="Picture 4" descr="https://klike.net/uploads/posts/2023-03/1678944030_2-1.jpg"/>
          <p:cNvPicPr>
            <a:picLocks noChangeAspect="1" noChangeArrowheads="1"/>
          </p:cNvPicPr>
          <p:nvPr/>
        </p:nvPicPr>
        <p:blipFill>
          <a:blip r:embed="rId2" cstate="print"/>
          <a:srcRect t="22500" b="1561"/>
          <a:stretch>
            <a:fillRect/>
          </a:stretch>
        </p:blipFill>
        <p:spPr bwMode="auto">
          <a:xfrm>
            <a:off x="6300191" y="1655270"/>
            <a:ext cx="2843809" cy="2061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s://ar.kidsstory.org/wp-content/uploads/2019/11/d982d8b5d8a9-d8a7d984d8aad984d985d98ad8b0-d8a7d984d985d8acd8aad987d8af_5dd909aa72a9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6307" y="3789040"/>
            <a:ext cx="2837693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123</TotalTime>
  <Words>582</Words>
  <Application>Microsoft Office PowerPoint</Application>
  <PresentationFormat>Экран (4:3)</PresentationFormat>
  <Paragraphs>43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Профилактика буллинга</vt:lpstr>
      <vt:lpstr>Буллинг – это запугивание, унижение, травля, психологический и/или физический террор, направленный на то, чтобы вызывать у другого страх и тем самым подчинить его себе.</vt:lpstr>
      <vt:lpstr>Жертвы буллинга</vt:lpstr>
      <vt:lpstr>Типы буллинга:</vt:lpstr>
      <vt:lpstr>Наиболее часто жертвами буллинга становятся дети, имеющие:</vt:lpstr>
      <vt:lpstr>Последствия для жертвы буллинга</vt:lpstr>
      <vt:lpstr>Это должен знать каждый!</vt:lpstr>
      <vt:lpstr>Слайд 8</vt:lpstr>
      <vt:lpstr>Профилактика буллинга</vt:lpstr>
      <vt:lpstr>А еще нужно:</vt:lpstr>
      <vt:lpstr>Помни золотое правило: «Относись к людям так,  как хочешь,  чтобы относились  к тебе»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schoo</dc:creator>
  <cp:lastModifiedBy>Пользователь Windows</cp:lastModifiedBy>
  <cp:revision>17</cp:revision>
  <dcterms:created xsi:type="dcterms:W3CDTF">2023-09-14T05:35:10Z</dcterms:created>
  <dcterms:modified xsi:type="dcterms:W3CDTF">2023-09-20T07:49:29Z</dcterms:modified>
</cp:coreProperties>
</file>