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2" r:id="rId4"/>
    <p:sldId id="263" r:id="rId5"/>
    <p:sldId id="277" r:id="rId6"/>
    <p:sldId id="257" r:id="rId7"/>
    <p:sldId id="258" r:id="rId8"/>
    <p:sldId id="259" r:id="rId9"/>
    <p:sldId id="260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5116B4-36BF-41F1-B157-B43491D2E31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0BE9FB-DA54-4797-A738-244DD9CDC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145" y="1139484"/>
            <a:ext cx="10058399" cy="815925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Подросток и правонарушения»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vyatkakirov.ru/oblogki/Kate/win/12mini-saturday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441" y="2808603"/>
            <a:ext cx="2795386" cy="3837017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ptyumen.ru/wp-content/uploads/2016/05/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696" y="2808603"/>
            <a:ext cx="5423591" cy="3638233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3040" y="506437"/>
            <a:ext cx="962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МАУ ДО «Спортивная школа «Молот» по хоккею» г.Перми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26" y="2011679"/>
            <a:ext cx="10255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 в рамках профилактики правонарушений среди несовершеннолетних спортивной школы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5000846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41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   «Заложенная </a:t>
            </a:r>
            <a:r>
              <a:rPr lang="ru-RU" sz="3600" dirty="0"/>
              <a:t>бомба» - это терроризм!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Значит</a:t>
            </a:r>
            <a:r>
              <a:rPr lang="ru-RU" sz="3600" dirty="0"/>
              <a:t>, представляет серьезную проблему, как у правоохранительных органов, так и для граждан. Отвлекает силы и средства органов правопорядка. Создают </a:t>
            </a:r>
            <a:r>
              <a:rPr lang="ru-RU" sz="3600" dirty="0" smtClean="0"/>
              <a:t>панику </a:t>
            </a:r>
            <a:r>
              <a:rPr lang="ru-RU" sz="3600" dirty="0"/>
              <a:t>в обществе.</a:t>
            </a:r>
          </a:p>
          <a:p>
            <a:endParaRPr lang="ru-RU" dirty="0"/>
          </a:p>
        </p:txBody>
      </p:sp>
      <p:pic>
        <p:nvPicPr>
          <p:cNvPr id="8194" name="Picture 2" descr="http://ugranow.ru/wp-content/uploads/2017/08/08b61ff3-2d78-4f89-a48b-817f840008c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932" y="3503695"/>
            <a:ext cx="3586650" cy="2689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7893090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931" y="379887"/>
            <a:ext cx="10515600" cy="5306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Какие </a:t>
            </a:r>
            <a:r>
              <a:rPr lang="ru-RU" b="1" dirty="0"/>
              <a:t>виды ответственности существуют и наказания для </a:t>
            </a:r>
            <a:r>
              <a:rPr lang="ru-RU" b="1" dirty="0" smtClean="0"/>
              <a:t>несовершеннолетних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avtomotospec.ru/wp-content/uploads/avtomotospec.ru_146098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231" y="3033122"/>
            <a:ext cx="4866999" cy="3376516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5556544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9190"/>
            <a:ext cx="10515600" cy="4351338"/>
          </a:xfrm>
        </p:spPr>
        <p:txBody>
          <a:bodyPr>
            <a:normAutofit/>
          </a:bodyPr>
          <a:lstStyle/>
          <a:p>
            <a:r>
              <a:rPr lang="ru-RU" u="sng" dirty="0"/>
              <a:t>Уголовная ответственность </a:t>
            </a:r>
            <a:r>
              <a:rPr lang="ru-RU" dirty="0"/>
              <a:t>– </a:t>
            </a:r>
            <a:r>
              <a:rPr lang="ru-RU" dirty="0" err="1"/>
              <a:t>ответственность</a:t>
            </a:r>
            <a:r>
              <a:rPr lang="ru-RU" dirty="0"/>
              <a:t> за нарушение законов, предусмотренных Уголовным </a:t>
            </a:r>
            <a:r>
              <a:rPr lang="ru-RU" dirty="0" smtClean="0"/>
              <a:t>кодексом (</a:t>
            </a:r>
            <a:r>
              <a:rPr lang="ru-RU" dirty="0"/>
              <a:t>убийство, грабёж, </a:t>
            </a:r>
            <a:r>
              <a:rPr lang="ru-RU" dirty="0" smtClean="0"/>
              <a:t>оскорбления</a:t>
            </a:r>
            <a:r>
              <a:rPr lang="ru-RU" dirty="0"/>
              <a:t>, мелкие хищения, хулиганство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u="sng" dirty="0" smtClean="0"/>
              <a:t>Наказание:</a:t>
            </a:r>
            <a:r>
              <a:rPr lang="ru-RU" dirty="0" smtClean="0"/>
              <a:t> </a:t>
            </a:r>
            <a:r>
              <a:rPr lang="ru-RU" dirty="0"/>
              <a:t>общественные и</a:t>
            </a:r>
            <a:r>
              <a:rPr lang="ru-RU" dirty="0" smtClean="0"/>
              <a:t> </a:t>
            </a:r>
            <a:r>
              <a:rPr lang="ru-RU" dirty="0"/>
              <a:t>исправительные </a:t>
            </a:r>
            <a:r>
              <a:rPr lang="ru-RU" dirty="0" smtClean="0"/>
              <a:t>работы</a:t>
            </a:r>
            <a:r>
              <a:rPr lang="ru-RU" dirty="0"/>
              <a:t>,</a:t>
            </a:r>
            <a:r>
              <a:rPr lang="ru-RU" dirty="0" smtClean="0"/>
              <a:t> арест, лишение </a:t>
            </a:r>
            <a:r>
              <a:rPr lang="ru-RU" dirty="0"/>
              <a:t>свободы на определенный </a:t>
            </a:r>
            <a:r>
              <a:rPr lang="ru-RU" dirty="0" smtClean="0"/>
              <a:t>срок, пожизненное </a:t>
            </a:r>
            <a:r>
              <a:rPr lang="ru-RU" dirty="0"/>
              <a:t>лишение свободы.</a:t>
            </a:r>
          </a:p>
          <a:p>
            <a:endParaRPr lang="ru-RU" dirty="0"/>
          </a:p>
        </p:txBody>
      </p:sp>
      <p:pic>
        <p:nvPicPr>
          <p:cNvPr id="10244" name="Picture 4" descr="http://img3.stavropolye.tv/9bd8d0a6830cc02a41cba7f09d957b8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2932" y="3736170"/>
            <a:ext cx="3358872" cy="2520984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7700329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687" y="407643"/>
            <a:ext cx="10515600" cy="4351338"/>
          </a:xfrm>
        </p:spPr>
        <p:txBody>
          <a:bodyPr/>
          <a:lstStyle/>
          <a:p>
            <a:pPr lvl="0"/>
            <a:r>
              <a:rPr lang="ru-RU" u="sng" dirty="0" smtClean="0"/>
              <a:t>Административная ответственность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административным нарушениям относятся: нарушение правил дорожного движения, нарушение противопожарной безопасности, </a:t>
            </a:r>
            <a:r>
              <a:rPr lang="ru-RU" dirty="0" smtClean="0"/>
              <a:t>появление </a:t>
            </a:r>
            <a:r>
              <a:rPr lang="ru-RU" dirty="0"/>
              <a:t>в нетрезвом виде в общественных местах, грубое поведение в общественных местах.  </a:t>
            </a:r>
            <a:endParaRPr lang="ru-RU" dirty="0" smtClean="0"/>
          </a:p>
          <a:p>
            <a:pPr marL="0" lvl="0" indent="0">
              <a:buNone/>
            </a:pPr>
            <a:r>
              <a:rPr lang="ru-RU" u="sng" dirty="0" smtClean="0"/>
              <a:t>Наказание</a:t>
            </a:r>
            <a:r>
              <a:rPr lang="ru-RU" u="sng" dirty="0"/>
              <a:t>:</a:t>
            </a:r>
            <a:r>
              <a:rPr lang="ru-RU" dirty="0"/>
              <a:t> штраф, предупреждение, исправительные работы.</a:t>
            </a:r>
          </a:p>
          <a:p>
            <a:endParaRPr lang="ru-RU" dirty="0"/>
          </a:p>
        </p:txBody>
      </p:sp>
      <p:pic>
        <p:nvPicPr>
          <p:cNvPr id="11266" name="Picture 2" descr="https://papinian.ru/wp-content/uploads/2017/08/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587" y="3791210"/>
            <a:ext cx="3498150" cy="2623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5238747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940" y="778703"/>
            <a:ext cx="10515600" cy="4351338"/>
          </a:xfrm>
        </p:spPr>
        <p:txBody>
          <a:bodyPr/>
          <a:lstStyle/>
          <a:p>
            <a:pPr lvl="0"/>
            <a:r>
              <a:rPr lang="ru-RU" u="sng" dirty="0"/>
              <a:t>Дисциплинарная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это нарушение трудовых обязанностей, т.е. нарушение трудового законодательства, к примеру: прогул школы без уважительной </a:t>
            </a:r>
            <a:r>
              <a:rPr lang="ru-RU" dirty="0" smtClean="0"/>
              <a:t>причины, подстрекательство на травлю.</a:t>
            </a:r>
            <a:endParaRPr lang="ru-RU" dirty="0"/>
          </a:p>
          <a:p>
            <a:pPr marL="0" indent="0">
              <a:buNone/>
            </a:pPr>
            <a:r>
              <a:rPr lang="ru-RU" u="sng" dirty="0" smtClean="0"/>
              <a:t>Наказания:</a:t>
            </a:r>
            <a:r>
              <a:rPr lang="ru-RU" dirty="0" smtClean="0"/>
              <a:t> замечание, выговор, </a:t>
            </a:r>
            <a:r>
              <a:rPr lang="ru-RU" dirty="0" smtClean="0"/>
              <a:t>временное отстранение от занятий, исключение из учреждения.</a:t>
            </a:r>
            <a:endParaRPr lang="ru-RU" dirty="0"/>
          </a:p>
        </p:txBody>
      </p:sp>
      <p:pic>
        <p:nvPicPr>
          <p:cNvPr id="12290" name="Picture 2" descr="http://www.ankaradegillefkosa.org/wp-content/uploads/2015/05/5-kovulm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833" y="3710499"/>
            <a:ext cx="3320792" cy="249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yeomansschoolsmarketing.co.uk/wp-content/uploads/2014/01/School-day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5453" y="3714347"/>
            <a:ext cx="3160744" cy="251848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504227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65" y="672686"/>
            <a:ext cx="10515600" cy="4351338"/>
          </a:xfrm>
        </p:spPr>
        <p:txBody>
          <a:bodyPr/>
          <a:lstStyle/>
          <a:p>
            <a:pPr lvl="0"/>
            <a:r>
              <a:rPr lang="ru-RU" u="sng" dirty="0" err="1"/>
              <a:t>Гражданско</a:t>
            </a:r>
            <a:r>
              <a:rPr lang="ru-RU" u="sng" dirty="0"/>
              <a:t> – правовая </a:t>
            </a:r>
            <a:r>
              <a:rPr lang="ru-RU" dirty="0"/>
              <a:t>ответственность регулирует имущественные отношения. </a:t>
            </a:r>
            <a:endParaRPr lang="ru-RU" dirty="0" smtClean="0"/>
          </a:p>
          <a:p>
            <a:pPr lvl="0"/>
            <a:r>
              <a:rPr lang="ru-RU" u="sng" dirty="0" smtClean="0"/>
              <a:t>Наказания</a:t>
            </a:r>
            <a:r>
              <a:rPr lang="ru-RU" dirty="0" smtClean="0"/>
              <a:t> </a:t>
            </a:r>
            <a:r>
              <a:rPr lang="ru-RU" dirty="0"/>
              <a:t>к правонарушителю: возмещение вреда, уплата ущерба.</a:t>
            </a:r>
          </a:p>
          <a:p>
            <a:endParaRPr lang="ru-RU" dirty="0"/>
          </a:p>
        </p:txBody>
      </p:sp>
      <p:pic>
        <p:nvPicPr>
          <p:cNvPr id="13314" name="Picture 2" descr="http://www.planetaskazok.ru/images/stories/mihalkov/sbornik/img_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321" y="2231416"/>
            <a:ext cx="3273287" cy="4295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6114710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Виды нарушений: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Порвал учебник </a:t>
            </a:r>
            <a:r>
              <a:rPr lang="ru-RU" dirty="0" smtClean="0"/>
              <a:t>одноклассника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(Гражданско-правовое)</a:t>
            </a:r>
            <a:endParaRPr lang="ru-RU" dirty="0"/>
          </a:p>
        </p:txBody>
      </p:sp>
      <p:pic>
        <p:nvPicPr>
          <p:cNvPr id="14338" name="Picture 2" descr="http://detochki-doma.ru/wp-content/uploads/2017/03/esli-tyi-porval-podryad-knizhitsu-i-myach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9871" y="948393"/>
            <a:ext cx="4968700" cy="494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958117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>
            <a:normAutofit/>
          </a:bodyPr>
          <a:lstStyle/>
          <a:p>
            <a:r>
              <a:rPr lang="ru-RU" dirty="0"/>
              <a:t>Появление подростка на улице в нетрезвом виде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(Административное)</a:t>
            </a:r>
            <a:endParaRPr lang="ru-RU" dirty="0"/>
          </a:p>
        </p:txBody>
      </p:sp>
      <p:pic>
        <p:nvPicPr>
          <p:cNvPr id="15362" name="Picture 2" descr="http://tambov.bezformata.ru/content/image61600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367" y="1294224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840216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6539947"/>
          </a:xfrm>
        </p:spPr>
        <p:txBody>
          <a:bodyPr>
            <a:normAutofit/>
          </a:bodyPr>
          <a:lstStyle/>
          <a:p>
            <a:r>
              <a:rPr lang="ru-RU" dirty="0"/>
              <a:t>Избил </a:t>
            </a:r>
            <a:r>
              <a:rPr lang="ru-RU" dirty="0" smtClean="0"/>
              <a:t>учащегося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(Уголовная)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Разбил </a:t>
            </a:r>
            <a:r>
              <a:rPr lang="ru-RU" dirty="0"/>
              <a:t>мячом </a:t>
            </a:r>
            <a:r>
              <a:rPr lang="ru-RU" dirty="0" smtClean="0"/>
              <a:t>окно </a:t>
            </a:r>
          </a:p>
          <a:p>
            <a:pPr marL="0" indent="0">
              <a:buNone/>
            </a:pPr>
            <a:r>
              <a:rPr lang="ru-RU" dirty="0" smtClean="0"/>
              <a:t>(Гражданско-правовая)</a:t>
            </a:r>
            <a:endParaRPr lang="ru-RU" dirty="0"/>
          </a:p>
        </p:txBody>
      </p:sp>
      <p:pic>
        <p:nvPicPr>
          <p:cNvPr id="16386" name="Picture 2" descr="http://spb.mk.ru/upload/iblock_mk/475/02/70/20/DETAIL_PICTURE__49264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235" y="717450"/>
            <a:ext cx="3782069" cy="2834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vp-okna.ru/uploads/posts/2017-07/1499757521_glass-ceilin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275" y="3971849"/>
            <a:ext cx="3466913" cy="2426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113521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687" y="632930"/>
            <a:ext cx="10515600" cy="5436566"/>
          </a:xfrm>
        </p:spPr>
        <p:txBody>
          <a:bodyPr>
            <a:normAutofit/>
          </a:bodyPr>
          <a:lstStyle/>
          <a:p>
            <a:r>
              <a:rPr lang="ru-RU" dirty="0"/>
              <a:t>Совершил кражу мобильного </a:t>
            </a:r>
            <a:r>
              <a:rPr lang="ru-RU" dirty="0" smtClean="0"/>
              <a:t>телефона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(Уголовная)</a:t>
            </a:r>
            <a:endParaRPr lang="ru-RU" dirty="0"/>
          </a:p>
        </p:txBody>
      </p:sp>
      <p:pic>
        <p:nvPicPr>
          <p:cNvPr id="17410" name="Picture 2" descr="http://riabir.ru/wp-content/uploads/2017/03/1d6baf69ad1f5beb70532baed6bb28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389" y="1249016"/>
            <a:ext cx="7493475" cy="3959088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864872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Незнание закона не освобождает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ответственности!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td0.mycdn.me/image?id=839346926905&amp;t=20&amp;plc=WEB&amp;tkn=*ZpNIXSjWs72e6D6LfMU47IdgXk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6739" y="2436976"/>
            <a:ext cx="4734381" cy="3550786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3899862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174" y="328130"/>
            <a:ext cx="10515600" cy="6258200"/>
          </a:xfrm>
        </p:spPr>
        <p:txBody>
          <a:bodyPr/>
          <a:lstStyle/>
          <a:p>
            <a:r>
              <a:rPr lang="ru-RU" dirty="0"/>
              <a:t>Совершил прогул в </a:t>
            </a:r>
            <a:r>
              <a:rPr lang="ru-RU" dirty="0" smtClean="0"/>
              <a:t>школе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(Дисциплинарное)</a:t>
            </a:r>
            <a:endParaRPr lang="ru-RU" dirty="0"/>
          </a:p>
        </p:txBody>
      </p:sp>
      <p:pic>
        <p:nvPicPr>
          <p:cNvPr id="18434" name="Picture 2" descr="http://wildkids.biz/uploads/posts/2015-11/medium/1446887136_glu420562_zaskol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2205" y="1062569"/>
            <a:ext cx="6629537" cy="4401054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333546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783"/>
            <a:ext cx="10515600" cy="59781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Переходил </a:t>
            </a:r>
            <a:r>
              <a:rPr lang="ru-RU" dirty="0"/>
              <a:t>дорогу в неположенном </a:t>
            </a:r>
            <a:r>
              <a:rPr lang="ru-RU" dirty="0" smtClean="0"/>
              <a:t>месте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Нецензурно </a:t>
            </a:r>
            <a:r>
              <a:rPr lang="ru-RU" dirty="0" smtClean="0"/>
              <a:t>выражался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общественном </a:t>
            </a:r>
            <a:r>
              <a:rPr lang="ru-RU" dirty="0" smtClean="0"/>
              <a:t>месте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(Административное)</a:t>
            </a:r>
            <a:endParaRPr lang="ru-RU" dirty="0"/>
          </a:p>
        </p:txBody>
      </p:sp>
      <p:pic>
        <p:nvPicPr>
          <p:cNvPr id="19458" name="Picture 2" descr="http://samodelkias.ru/photos/kupit-dlya-bezopasnosti-detey-na-doroge-95583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3962" y="1026940"/>
            <a:ext cx="2995853" cy="298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ds04.infourok.ru/uploads/ex/0bd5/0004b33c-a5d0bb47/hello_html_1f2af5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074" y="3981157"/>
            <a:ext cx="3620545" cy="2036557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622045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За какие правонарушения </a:t>
            </a:r>
            <a:r>
              <a:rPr lang="ru-RU" sz="4000" dirty="0" smtClean="0"/>
              <a:t>могут </a:t>
            </a:r>
            <a:r>
              <a:rPr lang="ru-RU" sz="4000" dirty="0"/>
              <a:t>доставить </a:t>
            </a:r>
            <a:r>
              <a:rPr lang="ru-RU" sz="4000" dirty="0" smtClean="0"/>
              <a:t>несовершеннолетнего в </a:t>
            </a:r>
            <a:r>
              <a:rPr lang="ru-RU" sz="4000" dirty="0"/>
              <a:t>полицию?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6432"/>
            <a:ext cx="10515600" cy="48405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1.Нарушение </a:t>
            </a:r>
            <a:r>
              <a:rPr lang="ru-RU" dirty="0"/>
              <a:t>правил дорожного движения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2.Распитие алкогольных </a:t>
            </a:r>
            <a:r>
              <a:rPr lang="ru-RU" dirty="0"/>
              <a:t>напитков </a:t>
            </a:r>
            <a:r>
              <a:rPr lang="ru-RU" dirty="0" smtClean="0"/>
              <a:t>в </a:t>
            </a:r>
            <a:r>
              <a:rPr lang="ru-RU" dirty="0"/>
              <a:t>общественных местах </a:t>
            </a:r>
            <a:r>
              <a:rPr lang="ru-RU" dirty="0" smtClean="0"/>
              <a:t>и </a:t>
            </a:r>
            <a:r>
              <a:rPr lang="ru-RU" dirty="0"/>
              <a:t>появление в пьяном </a:t>
            </a:r>
            <a:r>
              <a:rPr lang="ru-RU" dirty="0" smtClean="0"/>
              <a:t>виде </a:t>
            </a:r>
          </a:p>
          <a:p>
            <a:pPr marL="0" indent="0">
              <a:buNone/>
            </a:pPr>
            <a:r>
              <a:rPr lang="ru-RU" dirty="0" smtClean="0"/>
              <a:t>3.Мелкое </a:t>
            </a:r>
            <a:r>
              <a:rPr lang="ru-RU" dirty="0"/>
              <a:t>хулиганство (драка, злословие и т.д</a:t>
            </a:r>
            <a:r>
              <a:rPr lang="ru-RU" dirty="0" smtClean="0"/>
              <a:t>.) </a:t>
            </a:r>
          </a:p>
          <a:p>
            <a:pPr marL="0" indent="0">
              <a:buNone/>
            </a:pPr>
            <a:r>
              <a:rPr lang="ru-RU" dirty="0" smtClean="0"/>
              <a:t>4.Незаконная </a:t>
            </a:r>
            <a:r>
              <a:rPr lang="ru-RU" dirty="0" smtClean="0"/>
              <a:t>продажа</a:t>
            </a:r>
          </a:p>
          <a:p>
            <a:pPr marL="0" indent="0">
              <a:buNone/>
            </a:pPr>
            <a:r>
              <a:rPr lang="ru-RU" dirty="0" smtClean="0"/>
              <a:t>5. Злостное неповиновение</a:t>
            </a:r>
            <a:endParaRPr lang="ru-RU" dirty="0"/>
          </a:p>
        </p:txBody>
      </p:sp>
      <p:pic>
        <p:nvPicPr>
          <p:cNvPr id="21506" name="Picture 2" descr="http://dnepr.info/wp-content/uploads/2017/02/25123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4270" y="2341306"/>
            <a:ext cx="3173950" cy="239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est.gorobzor.ru/public/news/images/42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284" y="4270694"/>
            <a:ext cx="2620450" cy="216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smolnews.ru/img/3ffd092dbbbb41af066d19e351d0dd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602" y="3305908"/>
            <a:ext cx="2640843" cy="206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4175722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848" y="767464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mtClean="0"/>
              <a:t>    Каждый </a:t>
            </a:r>
            <a:r>
              <a:rPr lang="ru-RU"/>
              <a:t>из нас проживая среди людей совершает различные поступки с целью доказать свою правоту или занять свое место в обществе. Сейчас у молодого поколения есть множество возможностей для своего духовного и физического развития - музыкальные и художественные школы, театральные студии, </a:t>
            </a:r>
            <a:r>
              <a:rPr lang="ru-RU" smtClean="0"/>
              <a:t>спортивные секции.</a:t>
            </a:r>
            <a:endParaRPr lang="ru-RU"/>
          </a:p>
          <a:p>
            <a:pPr marL="0" indent="0">
              <a:buNone/>
            </a:pPr>
            <a:r>
              <a:rPr lang="ru-RU" smtClean="0"/>
              <a:t>    Но </a:t>
            </a:r>
            <a:r>
              <a:rPr lang="ru-RU"/>
              <a:t>случается так, что подросток не всегда проводит свободное время с пользой для себя, а бывает, что проводит его и во вред самому себе</a:t>
            </a:r>
            <a:r>
              <a:rPr lang="ru-RU" smtClean="0"/>
              <a:t>.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 smtClean="0"/>
              <a:t>Часто </a:t>
            </a:r>
            <a:r>
              <a:rPr lang="ru-RU"/>
              <a:t>можно услышать, что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подростковый </a:t>
            </a:r>
            <a:r>
              <a:rPr lang="ru-RU"/>
              <a:t>возраст (14-16 лет)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сложный</a:t>
            </a:r>
            <a:r>
              <a:rPr lang="ru-RU"/>
              <a:t>. Почему? </a:t>
            </a:r>
          </a:p>
        </p:txBody>
      </p:sp>
      <p:pic>
        <p:nvPicPr>
          <p:cNvPr id="2050" name="Picture 2" descr="https://www.ipnews.in.ua/media/k2/items/cache/16994c736700c286065a969e68e9dcb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438" y="3797671"/>
            <a:ext cx="3915691" cy="2819298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9705915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443" y="4473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mtClean="0"/>
              <a:t>   Подростковый </a:t>
            </a:r>
            <a:r>
              <a:rPr lang="ru-RU"/>
              <a:t>возраст – чуть ли не самый активный период  жизни человека. Взрослеющему </a:t>
            </a:r>
            <a:r>
              <a:rPr lang="ru-RU" smtClean="0"/>
              <a:t>человеку кажется</a:t>
            </a:r>
            <a:r>
              <a:rPr lang="ru-RU"/>
              <a:t>, что он может все. Однако недостаток жизненного опыта, незнание </a:t>
            </a:r>
            <a:r>
              <a:rPr lang="ru-RU" smtClean="0"/>
              <a:t>законов</a:t>
            </a:r>
            <a:r>
              <a:rPr lang="ru-RU"/>
              <a:t>, </a:t>
            </a:r>
            <a:r>
              <a:rPr lang="ru-RU" smtClean="0"/>
              <a:t>и </a:t>
            </a:r>
            <a:r>
              <a:rPr lang="ru-RU"/>
              <a:t>просто неумение себя контролировать приводят порой к печальным последствиям. </a:t>
            </a:r>
            <a:endParaRPr lang="ru-RU" smtClean="0"/>
          </a:p>
          <a:p>
            <a:pPr marL="0" indent="0">
              <a:buNone/>
            </a:pPr>
            <a:r>
              <a:rPr lang="ru-RU"/>
              <a:t> </a:t>
            </a: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1026" name="Picture 2" descr="https://jurnalstroyka.ru/wp-content/uploads/2017/08/origina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3509" y="2326199"/>
            <a:ext cx="2755694" cy="4119763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idzi.ru/wp-content/uploads/2015/10/%D0%9F%D1%81%D0%B8%D1%85%D0%BE%D0%BB%D0%BE%D0%B3%D0%B8%D1%8F-%D0%B4%D0%BB%D1%8F-%D0%BF%D0%BE%D0%B4%D1%80%D0%BE%D1%81%D1%82%D0%BA%D0%BE%D0%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740" y="2852721"/>
            <a:ext cx="5086985" cy="3391323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6431331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89" y="7196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Ежегодно подростками совершается более 145 тыс. преступлений, практически каждый пятый из них направляется для отбывания наказания в виде лишения свободы в воспитательные </a:t>
            </a:r>
            <a:r>
              <a:rPr lang="ru-RU" smtClean="0"/>
              <a:t>колонии</a:t>
            </a:r>
            <a:r>
              <a:rPr lang="ru-RU"/>
              <a:t>.</a:t>
            </a:r>
          </a:p>
        </p:txBody>
      </p:sp>
      <p:pic>
        <p:nvPicPr>
          <p:cNvPr id="6" name="Picture 2" descr="https://otvet.imgsmail.ru/download/u_0cbb63778995f76cfe5515749cabddb2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931" y="2630658"/>
            <a:ext cx="6018213" cy="3896086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2069536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1.Что такое правонарушение?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435" y="13617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   Правонарушение </a:t>
            </a:r>
            <a:r>
              <a:rPr lang="ru-RU"/>
              <a:t>– это нарушение закона, за которое предусмотрено наказание для взрослых людей и подростков.</a:t>
            </a:r>
          </a:p>
          <a:p>
            <a:endParaRPr lang="ru-RU"/>
          </a:p>
        </p:txBody>
      </p:sp>
      <p:pic>
        <p:nvPicPr>
          <p:cNvPr id="4098" name="Picture 2" descr="https://utmagazine.ru/uploads/content/thumb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8775" y="2403223"/>
            <a:ext cx="5781399" cy="3869333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40144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     </a:t>
            </a:r>
            <a:r>
              <a:rPr lang="ru-RU" b="1" dirty="0" smtClean="0"/>
              <a:t>За </a:t>
            </a:r>
            <a:r>
              <a:rPr lang="ru-RU" b="1" dirty="0"/>
              <a:t>какие виды правонарушений ответственность наступает с 14 лет?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83" y="170721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Причинение смерти по неосторожности</a:t>
            </a:r>
          </a:p>
          <a:p>
            <a:pPr lvl="0"/>
            <a:r>
              <a:rPr lang="ru-RU" dirty="0"/>
              <a:t>Причинение тяжкого телесного повреждения</a:t>
            </a:r>
          </a:p>
          <a:p>
            <a:pPr lvl="0"/>
            <a:r>
              <a:rPr lang="ru-RU" dirty="0"/>
              <a:t>Похищение человека</a:t>
            </a:r>
          </a:p>
          <a:p>
            <a:pPr lvl="0"/>
            <a:r>
              <a:rPr lang="ru-RU" dirty="0" smtClean="0"/>
              <a:t>Кража</a:t>
            </a:r>
            <a:endParaRPr lang="ru-RU" dirty="0"/>
          </a:p>
          <a:p>
            <a:pPr lvl="0"/>
            <a:r>
              <a:rPr lang="ru-RU" dirty="0" smtClean="0"/>
              <a:t>Вымогательство</a:t>
            </a:r>
            <a:endParaRPr lang="ru-RU" dirty="0"/>
          </a:p>
          <a:p>
            <a:r>
              <a:rPr lang="ru-RU" dirty="0"/>
              <a:t>Хулиганство</a:t>
            </a:r>
          </a:p>
        </p:txBody>
      </p:sp>
      <p:pic>
        <p:nvPicPr>
          <p:cNvPr id="5122" name="Picture 2" descr="http://penza-post.ru/uploads/2-1/1-1/0677D4F3306A4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0917" y="1227887"/>
            <a:ext cx="2647500" cy="245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ytimg.com/vi/qPjvTv4sZ4M/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986" y="3048241"/>
            <a:ext cx="2988553" cy="224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amic.ru/images/news/news/314483_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160" y="3975483"/>
            <a:ext cx="3228975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6034830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6265"/>
            <a:ext cx="10373751" cy="140676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 </a:t>
            </a:r>
            <a:r>
              <a:rPr lang="ru-RU" sz="4900" dirty="0" smtClean="0"/>
              <a:t>С </a:t>
            </a:r>
            <a:r>
              <a:rPr lang="ru-RU" sz="4900" dirty="0"/>
              <a:t>какого возраста наступает ответственность за все виды нарушения закона?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 16 лет</a:t>
            </a:r>
            <a:endParaRPr lang="ru-RU" sz="3600" dirty="0"/>
          </a:p>
        </p:txBody>
      </p:sp>
      <p:pic>
        <p:nvPicPr>
          <p:cNvPr id="6148" name="Picture 4" descr="http://k1news.ru/upload/iblock/556/5568f42b1e62f5525399eaccd10cc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065" y="2196002"/>
            <a:ext cx="5052646" cy="374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rostovgazeta.ru/attachments/49cd19e351ec9f47476739ae2363864d86259032/store/fill/1200/630/0e7bc088d8f6ae316d4ccec462617ce18219ea1d328daa922413b559945d/e6ff71ed-f24a-4013-acac-dda22fce5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751" y="3137096"/>
            <a:ext cx="4349290" cy="319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18636536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479" y="4473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В </a:t>
            </a:r>
            <a:r>
              <a:rPr lang="ru-RU" dirty="0"/>
              <a:t>каждой школе найдутся подростки, которые совершенно не хотят учиться.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Рассмотрим </a:t>
            </a:r>
            <a:r>
              <a:rPr lang="ru-RU" dirty="0" smtClean="0"/>
              <a:t>пример</a:t>
            </a:r>
            <a:r>
              <a:rPr lang="ru-RU" dirty="0"/>
              <a:t>, в </a:t>
            </a:r>
            <a:r>
              <a:rPr lang="ru-RU" dirty="0" smtClean="0"/>
              <a:t>полицию </a:t>
            </a:r>
            <a:r>
              <a:rPr lang="ru-RU" dirty="0"/>
              <a:t>поступил звонок "В школе заложена бомба!". Но в результате проверки оказалось, что это была всего лишь шутка несовершеннолетнего для того чтобы сорвать контрольную работу. Как вы оцените </a:t>
            </a:r>
            <a:r>
              <a:rPr lang="ru-RU" dirty="0" smtClean="0"/>
              <a:t>этот поступок</a:t>
            </a:r>
            <a:r>
              <a:rPr lang="ru-RU" dirty="0"/>
              <a:t>? Это преступление или </a:t>
            </a:r>
            <a:r>
              <a:rPr lang="ru-RU" dirty="0" smtClean="0"/>
              <a:t>шутка?</a:t>
            </a:r>
          </a:p>
        </p:txBody>
      </p:sp>
      <p:pic>
        <p:nvPicPr>
          <p:cNvPr id="7170" name="Picture 2" descr="http://www.chaspik.spb.ru/wp-content/uploads/2014/01/lzheterrorist-526x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164" y="3736056"/>
            <a:ext cx="3908560" cy="2920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eti48.ru/wp-content/uploads/2016/08/08188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376" y="3821300"/>
            <a:ext cx="3166575" cy="24578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0377269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433</TotalTime>
  <Words>332</Words>
  <Application>Microsoft Office PowerPoint</Application>
  <PresentationFormat>Произвольный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      «Подросток и правонарушения»</vt:lpstr>
      <vt:lpstr>Незнание закона не освобождает от ответственности!</vt:lpstr>
      <vt:lpstr>Слайд 3</vt:lpstr>
      <vt:lpstr>Слайд 4</vt:lpstr>
      <vt:lpstr>Слайд 5</vt:lpstr>
      <vt:lpstr>1.Что такое правонарушение? </vt:lpstr>
      <vt:lpstr>     За какие виды правонарушений ответственность наступает с 14 лет?  </vt:lpstr>
      <vt:lpstr> С какого возраста наступает ответственность за все виды нарушения закона?  </vt:lpstr>
      <vt:lpstr>Слайд 9</vt:lpstr>
      <vt:lpstr>Слайд 10</vt:lpstr>
      <vt:lpstr>Какие виды ответственности существуют и наказания для несовершеннолетних   </vt:lpstr>
      <vt:lpstr>Слайд 12</vt:lpstr>
      <vt:lpstr>Слайд 13</vt:lpstr>
      <vt:lpstr>Слайд 14</vt:lpstr>
      <vt:lpstr>Слайд 15</vt:lpstr>
      <vt:lpstr>Виды нарушений:</vt:lpstr>
      <vt:lpstr>Слайд 17</vt:lpstr>
      <vt:lpstr>Слайд 18</vt:lpstr>
      <vt:lpstr>Слайд 19</vt:lpstr>
      <vt:lpstr>Слайд 20</vt:lpstr>
      <vt:lpstr>Слайд 21</vt:lpstr>
      <vt:lpstr>За какие правонарушения могут доставить несовершеннолетнего в полицию?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«Подросток и правонарушения»</dc:title>
  <dc:creator>USER</dc:creator>
  <cp:lastModifiedBy>Пользователь Windows</cp:lastModifiedBy>
  <cp:revision>30</cp:revision>
  <dcterms:created xsi:type="dcterms:W3CDTF">2017-09-12T21:22:25Z</dcterms:created>
  <dcterms:modified xsi:type="dcterms:W3CDTF">2023-11-08T09:47:40Z</dcterms:modified>
</cp:coreProperties>
</file>